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slideLayouts/slideLayout13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0" r:id="rId12"/>
    <p:sldId id="261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 showGuides="1">
      <p:cViewPr varScale="1">
        <p:scale>
          <a:sx n="150" d="100"/>
          <a:sy n="150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esProps" Target="presProps.xml"/><Relationship Id="rId4" Type="http://schemas.openxmlformats.org/officeDocument/2006/relationships/slide" Target="slides/slide3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368D752-CB44-E544-B823-33CCEEEAE560}" type="datetimeFigureOut">
              <a:rPr lang="en-US" smtClean="0"/>
              <a:pPr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8C55975D-7DA9-0F4F-A4FB-DF794B4AC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need when your client is unprepared…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lets you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Criteria are the way you measure the performance towards a goal</a:t>
            </a:r>
          </a:p>
          <a:p>
            <a:pPr lvl="1"/>
            <a:r>
              <a:rPr lang="en-US" dirty="0" smtClean="0"/>
              <a:t>Did the project score enough LEED points to hit Platinum?</a:t>
            </a:r>
          </a:p>
          <a:p>
            <a:pPr lvl="1"/>
            <a:r>
              <a:rPr lang="en-US" dirty="0" smtClean="0"/>
              <a:t>Are we producing more energy than we consume?</a:t>
            </a:r>
          </a:p>
          <a:p>
            <a:pPr lvl="1"/>
            <a:r>
              <a:rPr lang="en-US" dirty="0" smtClean="0"/>
              <a:t>Is the potable water consumption 50% less than a comparable building?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Now…Make a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EVERY space the project needs</a:t>
            </a:r>
          </a:p>
          <a:p>
            <a:pPr lvl="1"/>
            <a:r>
              <a:rPr lang="en-US" dirty="0" smtClean="0"/>
              <a:t>Who “lives” in it?</a:t>
            </a:r>
          </a:p>
          <a:p>
            <a:pPr lvl="1"/>
            <a:r>
              <a:rPr lang="en-US" dirty="0" smtClean="0"/>
              <a:t>Who uses or visits it?</a:t>
            </a:r>
          </a:p>
          <a:p>
            <a:pPr lvl="1"/>
            <a:r>
              <a:rPr lang="en-US" dirty="0" smtClean="0"/>
              <a:t>What furniture do they have?</a:t>
            </a:r>
          </a:p>
          <a:p>
            <a:pPr lvl="1"/>
            <a:r>
              <a:rPr lang="en-US" dirty="0" smtClean="0"/>
              <a:t>What equipment do they have?</a:t>
            </a:r>
          </a:p>
          <a:p>
            <a:pPr lvl="1"/>
            <a:r>
              <a:rPr lang="en-US" dirty="0" smtClean="0"/>
              <a:t>What adaptations have they made?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it twice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you leave out?</a:t>
            </a:r>
          </a:p>
          <a:p>
            <a:pPr lvl="1"/>
            <a:r>
              <a:rPr lang="en-US" dirty="0" smtClean="0"/>
              <a:t>Toilets?</a:t>
            </a:r>
          </a:p>
          <a:p>
            <a:pPr lvl="1"/>
            <a:r>
              <a:rPr lang="en-US" dirty="0" smtClean="0"/>
              <a:t>Custodial spaces?</a:t>
            </a:r>
          </a:p>
          <a:p>
            <a:pPr lvl="1"/>
            <a:r>
              <a:rPr lang="en-US" dirty="0" smtClean="0"/>
              <a:t>Equipment/mechanical/electrical/</a:t>
            </a:r>
            <a:r>
              <a:rPr lang="en-US" dirty="0" err="1" smtClean="0"/>
              <a:t>telcom</a:t>
            </a:r>
            <a:r>
              <a:rPr lang="en-US" dirty="0" smtClean="0"/>
              <a:t>/alarm/sprinkler spaces?</a:t>
            </a:r>
          </a:p>
          <a:p>
            <a:pPr lvl="1"/>
            <a:r>
              <a:rPr lang="en-US" dirty="0" smtClean="0"/>
              <a:t>Dumpster space?</a:t>
            </a:r>
          </a:p>
          <a:p>
            <a:pPr lvl="1"/>
            <a:r>
              <a:rPr lang="en-US" dirty="0" smtClean="0"/>
              <a:t>Delivery?</a:t>
            </a:r>
          </a:p>
          <a:p>
            <a:pPr lvl="1"/>
            <a:r>
              <a:rPr lang="en-US" dirty="0" smtClean="0"/>
              <a:t>Rooftop spaces?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a separate file for each list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48" y="2044700"/>
            <a:ext cx="8584211" cy="451491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Make a page template</a:t>
            </a:r>
          </a:p>
          <a:p>
            <a:pPr lvl="1"/>
            <a:r>
              <a:rPr lang="en-US" dirty="0" smtClean="0"/>
              <a:t>Room name</a:t>
            </a:r>
          </a:p>
          <a:p>
            <a:pPr lvl="1"/>
            <a:r>
              <a:rPr lang="en-US" dirty="0" smtClean="0"/>
              <a:t>Primary user, secondary users</a:t>
            </a:r>
          </a:p>
          <a:p>
            <a:pPr lvl="1"/>
            <a:r>
              <a:rPr lang="en-US" dirty="0" smtClean="0"/>
              <a:t>Time of use, duration,</a:t>
            </a:r>
          </a:p>
          <a:p>
            <a:pPr lvl="1"/>
            <a:r>
              <a:rPr lang="en-US" dirty="0" smtClean="0"/>
              <a:t>Critical adjacencies (direct, indirect, visual </a:t>
            </a:r>
            <a:r>
              <a:rPr lang="en-US" dirty="0" err="1" smtClean="0"/>
              <a:t>conn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Desired solar exposure, desired lighting strategy</a:t>
            </a:r>
          </a:p>
          <a:p>
            <a:pPr lvl="1"/>
            <a:r>
              <a:rPr lang="en-US" dirty="0" smtClean="0"/>
              <a:t>Degree of privacy (visual, acoustical, access)</a:t>
            </a:r>
          </a:p>
          <a:p>
            <a:pPr lvl="1"/>
            <a:r>
              <a:rPr lang="en-US" dirty="0" smtClean="0"/>
              <a:t>What height should it be?</a:t>
            </a:r>
          </a:p>
          <a:p>
            <a:pPr lvl="1"/>
            <a:r>
              <a:rPr lang="en-US" dirty="0" smtClean="0"/>
              <a:t>What character? Formal? Informal? Utility?</a:t>
            </a:r>
          </a:p>
          <a:p>
            <a:pPr lvl="1"/>
            <a:r>
              <a:rPr lang="en-US" dirty="0" smtClean="0"/>
              <a:t>Contents (furniture, built-ins  and  equipment) Draw to scale, leave space for moving around (and wheelchairs!)</a:t>
            </a:r>
          </a:p>
          <a:p>
            <a:pPr lvl="1"/>
            <a:r>
              <a:rPr lang="en-US" dirty="0" smtClean="0"/>
              <a:t>Draw a line around it…what is the minimum width that’s possible, the minimum length? </a:t>
            </a:r>
          </a:p>
          <a:p>
            <a:pPr lvl="1"/>
            <a:r>
              <a:rPr lang="en-US" dirty="0" smtClean="0"/>
              <a:t>List the area (length </a:t>
            </a:r>
            <a:r>
              <a:rPr lang="en-US" dirty="0" err="1" smtClean="0"/>
              <a:t>x</a:t>
            </a:r>
            <a:r>
              <a:rPr lang="en-US" dirty="0" smtClean="0"/>
              <a:t> width) in the lower right corner of the page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 each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summary page</a:t>
            </a:r>
          </a:p>
          <a:p>
            <a:r>
              <a:rPr lang="en-US" dirty="0" smtClean="0"/>
              <a:t>List each room, and the area of each room</a:t>
            </a:r>
          </a:p>
          <a:p>
            <a:r>
              <a:rPr lang="en-US" dirty="0" smtClean="0"/>
              <a:t>Make sure to account for systems spaces</a:t>
            </a:r>
          </a:p>
          <a:p>
            <a:r>
              <a:rPr lang="en-US" dirty="0" smtClean="0"/>
              <a:t>Total it up at the bottom (you multiply this times the cost per square foot (from </a:t>
            </a:r>
            <a:r>
              <a:rPr lang="en-US" dirty="0" err="1" smtClean="0"/>
              <a:t>r.s</a:t>
            </a:r>
            <a:r>
              <a:rPr lang="en-US" dirty="0" smtClean="0"/>
              <a:t>. means) to begin talking to the owner about budget) </a:t>
            </a:r>
          </a:p>
          <a:p>
            <a:r>
              <a:rPr lang="en-US" dirty="0" smtClean="0"/>
              <a:t>Talk dollars early to avoid anger!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Once the owner is ready…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Budget talk might be stressful</a:t>
            </a:r>
          </a:p>
          <a:p>
            <a:r>
              <a:rPr lang="en-US" dirty="0" smtClean="0"/>
              <a:t>Let the owner talk to you about their comfort with the number</a:t>
            </a:r>
          </a:p>
          <a:p>
            <a:r>
              <a:rPr lang="en-US" dirty="0" smtClean="0"/>
              <a:t>Remember, most estimates are only for the building, not FF&amp;E (fixtures, furnishings, and equipment)</a:t>
            </a:r>
          </a:p>
          <a:p>
            <a:r>
              <a:rPr lang="en-US" dirty="0" smtClean="0"/>
              <a:t>VERY IMPORTANT (include the contingency line item in your estimate!) Allow 15% at this stage for new const, 25% for remodeling, tighten the number as the number of unknowns decreases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now you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the reason for the project is</a:t>
            </a:r>
          </a:p>
          <a:p>
            <a:r>
              <a:rPr lang="en-US" dirty="0" smtClean="0"/>
              <a:t>What the reason for the owner’s existence is</a:t>
            </a:r>
          </a:p>
          <a:p>
            <a:r>
              <a:rPr lang="en-US" dirty="0" smtClean="0"/>
              <a:t>Now you can show them how to conceptualize it to put those two things together.</a:t>
            </a:r>
          </a:p>
          <a:p>
            <a:endParaRPr lang="en-US" dirty="0" smtClean="0"/>
          </a:p>
          <a:p>
            <a:r>
              <a:rPr lang="en-US" dirty="0" smtClean="0"/>
              <a:t>Concept=Reason for project </a:t>
            </a:r>
            <a:r>
              <a:rPr lang="en-US" dirty="0" err="1" smtClean="0"/>
              <a:t>x</a:t>
            </a:r>
            <a:r>
              <a:rPr lang="en-US" dirty="0" smtClean="0"/>
              <a:t> reason for existence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Now…5 in 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Now you know what you need to begin design concepts</a:t>
            </a:r>
          </a:p>
          <a:p>
            <a:r>
              <a:rPr lang="en-US" dirty="0" smtClean="0"/>
              <a:t>Make 5 alternative models at 1”=20’ scale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Begin!</a:t>
            </a:r>
          </a:p>
          <a:p>
            <a:r>
              <a:rPr lang="en-US" dirty="0" smtClean="0"/>
              <a:t>…due at 5:30 p.m. today….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contract AIA form OAB101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Schematic Design (SD)		15%</a:t>
            </a:r>
          </a:p>
          <a:p>
            <a:r>
              <a:rPr lang="en-US" dirty="0" smtClean="0"/>
              <a:t>Design Development (DD)	20%</a:t>
            </a:r>
          </a:p>
          <a:p>
            <a:r>
              <a:rPr lang="en-US" dirty="0" smtClean="0"/>
              <a:t>Contract Documents (CD)	40%</a:t>
            </a:r>
          </a:p>
          <a:p>
            <a:r>
              <a:rPr lang="en-US" dirty="0" smtClean="0"/>
              <a:t>Bidding and Negotiation (BN)	5%</a:t>
            </a:r>
          </a:p>
          <a:p>
            <a:r>
              <a:rPr lang="en-US" dirty="0" smtClean="0"/>
              <a:t>Contract Administration (CA)	20%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There’s no programming in your contract..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is a document of needs, which documents </a:t>
            </a:r>
          </a:p>
          <a:p>
            <a:pPr lvl="1"/>
            <a:r>
              <a:rPr lang="en-US" dirty="0" smtClean="0"/>
              <a:t>Goals</a:t>
            </a:r>
          </a:p>
          <a:p>
            <a:pPr lvl="2"/>
            <a:r>
              <a:rPr lang="en-US" dirty="0" smtClean="0"/>
              <a:t>Might be financial, functional, </a:t>
            </a:r>
            <a:r>
              <a:rPr lang="en-US" dirty="0" err="1" smtClean="0"/>
              <a:t>performative</a:t>
            </a:r>
            <a:r>
              <a:rPr lang="en-US" dirty="0" smtClean="0"/>
              <a:t>, marketing/image or all of the above</a:t>
            </a:r>
          </a:p>
          <a:p>
            <a:pPr lvl="1"/>
            <a:r>
              <a:rPr lang="en-US" dirty="0" smtClean="0"/>
              <a:t>Requirements</a:t>
            </a:r>
          </a:p>
          <a:p>
            <a:pPr lvl="2"/>
            <a:r>
              <a:rPr lang="en-US" dirty="0" smtClean="0"/>
              <a:t>Might be a general listing of the rooms or a complete manual of the people and their needs for movement, storage, systems,</a:t>
            </a:r>
          </a:p>
          <a:p>
            <a:pPr lvl="1"/>
            <a:r>
              <a:rPr lang="en-US" dirty="0" smtClean="0"/>
              <a:t>Resources</a:t>
            </a:r>
          </a:p>
          <a:p>
            <a:pPr lvl="2"/>
            <a:r>
              <a:rPr lang="en-US" dirty="0" smtClean="0"/>
              <a:t>Might just be who to call at the building inspector’s or a detailed set of codes, standards, and vendors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proceed when the client has no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2044700"/>
            <a:ext cx="7918450" cy="40814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Study: the building type, the site type, the organization type to get the big parts that are typical in mind, and the terminology at your fingertips (for a more informed discussion)</a:t>
            </a:r>
          </a:p>
          <a:p>
            <a:r>
              <a:rPr lang="en-US" dirty="0" smtClean="0"/>
              <a:t>Listen: to what your client is saying…what is their reason to be? What dreams? What nightmares? How chaotic is the place they have?</a:t>
            </a:r>
          </a:p>
          <a:p>
            <a:r>
              <a:rPr lang="en-US" dirty="0" smtClean="0"/>
              <a:t>Look: for signs they are adapting to their current locations, overflows, worn carpets (critical paths) piles of paper, watch a day in their life</a:t>
            </a:r>
          </a:p>
          <a:p>
            <a:r>
              <a:rPr lang="en-US" dirty="0" smtClean="0"/>
              <a:t>Think: begin combining what you’ve studied with what you’re seeing and hearing…restate what you hear to them “so my understanding is…”</a:t>
            </a:r>
          </a:p>
          <a:p>
            <a:r>
              <a:rPr lang="en-US" dirty="0" smtClean="0"/>
              <a:t>Ask: about what you don’t know. NEVER assume you know more then the owner…especially about their business…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prepared, have your case studies DONE!</a:t>
            </a:r>
          </a:p>
          <a:p>
            <a:r>
              <a:rPr lang="en-US" dirty="0" smtClean="0"/>
              <a:t>Know their terminology</a:t>
            </a:r>
          </a:p>
          <a:p>
            <a:r>
              <a:rPr lang="en-US" dirty="0" smtClean="0"/>
              <a:t>Eyes open! Pay attention to their culture, where is wear and clutter?</a:t>
            </a:r>
          </a:p>
          <a:p>
            <a:r>
              <a:rPr lang="en-US" dirty="0" smtClean="0"/>
              <a:t>Ears open! Pay attention to noise processes/machines, people struggling to pay attention</a:t>
            </a:r>
          </a:p>
          <a:p>
            <a:r>
              <a:rPr lang="en-US" dirty="0" smtClean="0"/>
              <a:t>Document it all! In video and stills and notes and sketches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 your video and images</a:t>
            </a:r>
          </a:p>
          <a:p>
            <a:r>
              <a:rPr lang="en-US" dirty="0" smtClean="0"/>
              <a:t>Make notes RIGHT AWAY about what you saw and thought</a:t>
            </a:r>
          </a:p>
          <a:p>
            <a:r>
              <a:rPr lang="en-US" dirty="0" smtClean="0"/>
              <a:t>Go to sleep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Begin the program…restate the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goal statement based on what you heard the owner say</a:t>
            </a:r>
          </a:p>
          <a:p>
            <a:pPr lvl="1"/>
            <a:r>
              <a:rPr lang="en-US" dirty="0" smtClean="0"/>
              <a:t>“The reason we need this new building is for more Sunday school rooms”</a:t>
            </a:r>
          </a:p>
          <a:p>
            <a:pPr lvl="1"/>
            <a:r>
              <a:rPr lang="en-US" dirty="0" smtClean="0"/>
              <a:t>“The reason we’re doing this is to be able to recruit and get the most out of the best people we can hire”</a:t>
            </a:r>
          </a:p>
          <a:p>
            <a:pPr lvl="1"/>
            <a:r>
              <a:rPr lang="en-US" dirty="0" smtClean="0"/>
              <a:t>“The reason we’re doing this is to make a 35% return on investment before the fourth year closes”</a:t>
            </a:r>
          </a:p>
          <a:p>
            <a:pPr lvl="1"/>
            <a:r>
              <a:rPr lang="en-US" dirty="0" smtClean="0"/>
              <a:t>“We need this new building to keep growing, we’ve grown 20% a year for ten years now”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the group’s reason to be is</a:t>
            </a:r>
          </a:p>
          <a:p>
            <a:r>
              <a:rPr lang="en-US" dirty="0" smtClean="0"/>
              <a:t>What the primary reason for the project is</a:t>
            </a:r>
          </a:p>
          <a:p>
            <a:r>
              <a:rPr lang="en-US" dirty="0" smtClean="0"/>
              <a:t>What the secondary reason’s for the project are</a:t>
            </a:r>
          </a:p>
          <a:p>
            <a:endParaRPr lang="en-US" dirty="0" smtClean="0"/>
          </a:p>
          <a:p>
            <a:r>
              <a:rPr lang="en-US" dirty="0" smtClean="0"/>
              <a:t>These are ideas, not numbers</a:t>
            </a:r>
          </a:p>
          <a:p>
            <a:r>
              <a:rPr lang="en-US" dirty="0" smtClean="0"/>
              <a:t>(remember these are the owners goals, not yours, you MUST write your own as well!)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follow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Objectives are the tactics you’ll use to achieve a goal</a:t>
            </a:r>
          </a:p>
          <a:p>
            <a:pPr lvl="1"/>
            <a:r>
              <a:rPr lang="en-US" dirty="0" smtClean="0"/>
              <a:t>“We need to show we are environmental leaders”</a:t>
            </a:r>
          </a:p>
          <a:p>
            <a:pPr lvl="2"/>
            <a:r>
              <a:rPr lang="en-US" dirty="0" smtClean="0"/>
              <a:t>Employ LEED platinum standards in the design, purchasing, construction and operation of the building.</a:t>
            </a:r>
          </a:p>
          <a:p>
            <a:pPr lvl="2"/>
            <a:r>
              <a:rPr lang="en-US" dirty="0" smtClean="0"/>
              <a:t>Meet 2030 challenge for zero carbon in energy production</a:t>
            </a:r>
          </a:p>
          <a:p>
            <a:pPr lvl="2"/>
            <a:r>
              <a:rPr lang="en-US" dirty="0" smtClean="0"/>
              <a:t>Use no potable water for irrigation, toilets, or cooling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53</TotalTime>
  <Words>1069</Words>
  <Application>Microsoft Macintosh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Twilight</vt:lpstr>
      <vt:lpstr>Survival Programming</vt:lpstr>
      <vt:lpstr>Your contract AIA form OAB101</vt:lpstr>
      <vt:lpstr>There’s no programming in your contract..</vt:lpstr>
      <vt:lpstr>How to proceed when the client has no program</vt:lpstr>
      <vt:lpstr>When you visit</vt:lpstr>
      <vt:lpstr>Go Home</vt:lpstr>
      <vt:lpstr>Begin the program…restate the goals</vt:lpstr>
      <vt:lpstr>Goal components</vt:lpstr>
      <vt:lpstr>Objectives follow goals</vt:lpstr>
      <vt:lpstr>Criteria lets you measure</vt:lpstr>
      <vt:lpstr>Now…Make a list</vt:lpstr>
      <vt:lpstr>Check it twice</vt:lpstr>
      <vt:lpstr>Open a separate file for each list item</vt:lpstr>
      <vt:lpstr>Sum each up</vt:lpstr>
      <vt:lpstr>Once the owner is ready… </vt:lpstr>
      <vt:lpstr>So now you know…</vt:lpstr>
      <vt:lpstr>Now…5 in 60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Programming</dc:title>
  <dc:creator>Michael O'Brien</dc:creator>
  <cp:lastModifiedBy>Michael O'Brien</cp:lastModifiedBy>
  <cp:revision>1</cp:revision>
  <dcterms:created xsi:type="dcterms:W3CDTF">2012-05-09T23:20:15Z</dcterms:created>
  <dcterms:modified xsi:type="dcterms:W3CDTF">2012-05-09T23:21:38Z</dcterms:modified>
</cp:coreProperties>
</file>