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1" r:id="rId23"/>
    <p:sldId id="282" r:id="rId24"/>
    <p:sldId id="279" r:id="rId25"/>
    <p:sldId id="280" r:id="rId26"/>
    <p:sldId id="277" r:id="rId27"/>
    <p:sldId id="284" r:id="rId28"/>
    <p:sldId id="278" r:id="rId29"/>
    <p:sldId id="283" r:id="rId30"/>
    <p:sldId id="286" r:id="rId31"/>
    <p:sldId id="287" r:id="rId32"/>
    <p:sldId id="288" r:id="rId33"/>
    <p:sldId id="28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6467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2536" y="-1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interSettings" Target="printerSettings/printerSettings1.bin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heme" Target="theme/theme1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345CE627-55A7-3047-8DE1-E876DB4A5717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891FB033-B825-3744-AB0A-352702D204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Great Cores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 paths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625600"/>
            <a:ext cx="2286000" cy="360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933" y="1625601"/>
            <a:ext cx="4809067" cy="360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89996" y="5840541"/>
            <a:ext cx="3384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future of incremental change: Aqua, </a:t>
            </a:r>
            <a:r>
              <a:rPr lang="en-US" dirty="0" err="1" smtClean="0"/>
              <a:t>Jeneanne</a:t>
            </a:r>
            <a:r>
              <a:rPr lang="en-US" dirty="0" smtClean="0"/>
              <a:t> Gang, Architect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902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5852" cy="6861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9260" y="5960982"/>
            <a:ext cx="3593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Cantilever variably to 12 feet…that’s all you need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690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6350000" cy="508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0450" y="1927225"/>
            <a:ext cx="209550" cy="37465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13071" y="645583"/>
            <a:ext cx="4069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97807" y="343323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97807" y="36554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23232" y="36554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23232" y="3429000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16221" y="1104384"/>
            <a:ext cx="82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toilets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11081" y="2381793"/>
            <a:ext cx="115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 stairs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11081" y="3887801"/>
            <a:ext cx="12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elevators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39868" y="4419600"/>
            <a:ext cx="169932" cy="4445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39868" y="2079625"/>
            <a:ext cx="169932" cy="4445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39868" y="3589866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39868" y="3887801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35225" y="3812116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35225" y="358563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55650"/>
            <a:ext cx="7315200" cy="53467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2250"/>
            <a:ext cx="4419600" cy="641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355"/>
            <a:ext cx="9144000" cy="40214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92797" y="645583"/>
            <a:ext cx="209550" cy="37465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13071" y="645583"/>
            <a:ext cx="4069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4400" y="2667000"/>
            <a:ext cx="381000" cy="152400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96708" y="6455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22133" y="6455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16221" y="1104384"/>
            <a:ext cx="82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toilets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93428" y="1100151"/>
            <a:ext cx="115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 stairs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1100151"/>
            <a:ext cx="12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elevators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316008" y="2590800"/>
            <a:ext cx="599392" cy="2286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38800" y="2667000"/>
            <a:ext cx="514350" cy="2286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600" y="2590800"/>
            <a:ext cx="514350" cy="2286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71800" y="2667000"/>
            <a:ext cx="533400" cy="2286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8600" y="5372100"/>
            <a:ext cx="609600" cy="2286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52750" y="5257800"/>
            <a:ext cx="628650" cy="2286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638800" y="5257800"/>
            <a:ext cx="514350" cy="2286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382000" y="5372100"/>
            <a:ext cx="533400" cy="2286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17647" y="2683675"/>
            <a:ext cx="1351561" cy="2714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572502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397000"/>
            <a:ext cx="5080000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256117"/>
            <a:ext cx="5905500" cy="5854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51600"/>
            <a:ext cx="799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Megastructure</a:t>
            </a:r>
            <a:r>
              <a:rPr lang="en-US" sz="1200" dirty="0" smtClean="0"/>
              <a:t> in the New Yorker http://www.newyorker.com/arts/critics/skyline/2007/10/22/071022crsk_skyline_goldberger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600700"/>
            <a:ext cx="1665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 Alsop</a:t>
            </a:r>
          </a:p>
          <a:p>
            <a:r>
              <a:rPr lang="en-US" dirty="0" smtClean="0"/>
              <a:t>Sharp Center</a:t>
            </a:r>
          </a:p>
          <a:p>
            <a:r>
              <a:rPr lang="en-US" dirty="0" smtClean="0"/>
              <a:t>Toronto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964266"/>
            <a:ext cx="4318000" cy="431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2797" y="645583"/>
            <a:ext cx="209550" cy="37465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213071" y="645583"/>
            <a:ext cx="4069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96708" y="6455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22133" y="6455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6221" y="1104384"/>
            <a:ext cx="82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toilets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93428" y="1100151"/>
            <a:ext cx="115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 stairs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71800" y="1100151"/>
            <a:ext cx="12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elevators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7200" cy="685898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77800"/>
            <a:ext cx="8128000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77800"/>
            <a:ext cx="8128000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m catia skin struct mod.pct                                   00059DEFMacintosh HD                   ABA78158:"/>
          <p:cNvPicPr>
            <a:picLocks noChangeAspect="1" noChangeArrowheads="1"/>
          </p:cNvPicPr>
          <p:nvPr/>
        </p:nvPicPr>
        <p:blipFill>
          <a:blip r:embed="rId2"/>
          <a:srcRect r="6735"/>
          <a:stretch>
            <a:fillRect/>
          </a:stretch>
        </p:blipFill>
        <p:spPr bwMode="auto">
          <a:xfrm>
            <a:off x="0" y="228600"/>
            <a:ext cx="6858000" cy="6292850"/>
          </a:xfrm>
          <a:prstGeom prst="rect">
            <a:avLst/>
          </a:prstGeom>
          <a:noFill/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858000" y="585788"/>
            <a:ext cx="22098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en-US" sz="1600"/>
              <a:t>Catia makes “noodle” WF steel columns, to get close (1 to 35 feet) to the form</a:t>
            </a:r>
          </a:p>
          <a:p>
            <a:r>
              <a:rPr lang="en-US" altLang="en-US" sz="1600"/>
              <a:t>then mediating structure fills between noodles and skin.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6" descr="sm steel frame 2.pct                                           00059DEF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</p:spPr>
      </p:pic>
      <p:sp>
        <p:nvSpPr>
          <p:cNvPr id="23555" name="Text Box 1027"/>
          <p:cNvSpPr txBox="1">
            <a:spLocks noChangeArrowheads="1"/>
          </p:cNvSpPr>
          <p:nvPr/>
        </p:nvSpPr>
        <p:spPr bwMode="auto">
          <a:xfrm>
            <a:off x="5791200" y="228600"/>
            <a:ext cx="30638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en-US" sz="1800"/>
              <a:t>The steel industry bends, splices, rolls, and sometimes welds up the “noodles columns” out of steel plate, or wide flange members.</a:t>
            </a:r>
          </a:p>
          <a:p>
            <a:endParaRPr lang="en-US" altLang="en-US" sz="1800"/>
          </a:p>
          <a:p>
            <a:r>
              <a:rPr lang="en-US" altLang="en-US" sz="1800"/>
              <a:t>Gusset plates are welded into the web where the steel changes direction in order to add stiffness to the noodle</a:t>
            </a:r>
          </a:p>
          <a:p>
            <a:endParaRPr lang="en-US" altLang="en-US" sz="1800"/>
          </a:p>
          <a:p>
            <a:r>
              <a:rPr lang="en-US" altLang="en-US" sz="1800"/>
              <a:t>Steel pipe stanchions are added to support tubes that will carry the metal skin</a:t>
            </a:r>
          </a:p>
        </p:txBody>
      </p:sp>
      <p:sp>
        <p:nvSpPr>
          <p:cNvPr id="23556" name="Freeform 1028"/>
          <p:cNvSpPr>
            <a:spLocks/>
          </p:cNvSpPr>
          <p:nvPr/>
        </p:nvSpPr>
        <p:spPr bwMode="auto">
          <a:xfrm>
            <a:off x="381000" y="3429000"/>
            <a:ext cx="5410200" cy="2654300"/>
          </a:xfrm>
          <a:custGeom>
            <a:avLst/>
            <a:gdLst/>
            <a:ahLst/>
            <a:cxnLst>
              <a:cxn ang="0">
                <a:pos x="3408" y="0"/>
              </a:cxn>
              <a:cxn ang="0">
                <a:pos x="2112" y="1344"/>
              </a:cxn>
              <a:cxn ang="0">
                <a:pos x="480" y="1488"/>
              </a:cxn>
              <a:cxn ang="0">
                <a:pos x="0" y="240"/>
              </a:cxn>
            </a:cxnLst>
            <a:rect l="0" t="0" r="r" b="b"/>
            <a:pathLst>
              <a:path w="3408" h="1672">
                <a:moveTo>
                  <a:pt x="3408" y="0"/>
                </a:moveTo>
                <a:cubicBezTo>
                  <a:pt x="3004" y="548"/>
                  <a:pt x="2600" y="1096"/>
                  <a:pt x="2112" y="1344"/>
                </a:cubicBezTo>
                <a:cubicBezTo>
                  <a:pt x="1624" y="1592"/>
                  <a:pt x="832" y="1672"/>
                  <a:pt x="480" y="1488"/>
                </a:cubicBezTo>
                <a:cubicBezTo>
                  <a:pt x="127" y="1303"/>
                  <a:pt x="63" y="771"/>
                  <a:pt x="0" y="24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oval" w="med" len="med"/>
            <a:tailEnd type="oval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7" name="Freeform 1029"/>
          <p:cNvSpPr>
            <a:spLocks/>
          </p:cNvSpPr>
          <p:nvPr/>
        </p:nvSpPr>
        <p:spPr bwMode="auto">
          <a:xfrm>
            <a:off x="1447800" y="2057400"/>
            <a:ext cx="4343400" cy="723900"/>
          </a:xfrm>
          <a:custGeom>
            <a:avLst/>
            <a:gdLst/>
            <a:ahLst/>
            <a:cxnLst>
              <a:cxn ang="0">
                <a:pos x="2736" y="0"/>
              </a:cxn>
              <a:cxn ang="0">
                <a:pos x="1680" y="432"/>
              </a:cxn>
              <a:cxn ang="0">
                <a:pos x="0" y="144"/>
              </a:cxn>
            </a:cxnLst>
            <a:rect l="0" t="0" r="r" b="b"/>
            <a:pathLst>
              <a:path w="2736" h="456">
                <a:moveTo>
                  <a:pt x="2736" y="0"/>
                </a:moveTo>
                <a:cubicBezTo>
                  <a:pt x="2436" y="203"/>
                  <a:pt x="2136" y="407"/>
                  <a:pt x="1680" y="432"/>
                </a:cubicBezTo>
                <a:cubicBezTo>
                  <a:pt x="1223" y="456"/>
                  <a:pt x="611" y="300"/>
                  <a:pt x="0" y="14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oval" w="med" len="med"/>
            <a:tailEnd type="oval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600"/>
            <a:ext cx="6985000" cy="5232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2797" y="645583"/>
            <a:ext cx="209550" cy="37465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213071" y="645583"/>
            <a:ext cx="4069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96708" y="6455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22133" y="6455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6221" y="1104384"/>
            <a:ext cx="82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toilets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93428" y="1100151"/>
            <a:ext cx="115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 stairs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71800" y="1100151"/>
            <a:ext cx="12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elevators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67516" y="4648200"/>
            <a:ext cx="328083" cy="1778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nut 11"/>
          <p:cNvSpPr/>
          <p:nvPr/>
        </p:nvSpPr>
        <p:spPr>
          <a:xfrm>
            <a:off x="5791200" y="3581400"/>
            <a:ext cx="457200" cy="457200"/>
          </a:xfrm>
          <a:prstGeom prst="donu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5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43600" y="3733800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33800" y="3200401"/>
            <a:ext cx="120650" cy="76200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88670" y="4893733"/>
            <a:ext cx="483130" cy="186268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12885" y="4745568"/>
            <a:ext cx="563842" cy="38100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316163">
            <a:off x="4893428" y="5744634"/>
            <a:ext cx="328083" cy="1778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924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638300"/>
            <a:ext cx="63500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34"/>
            <a:ext cx="4483100" cy="690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2797" y="645583"/>
            <a:ext cx="209550" cy="37465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213071" y="645583"/>
            <a:ext cx="4069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6221" y="1104384"/>
            <a:ext cx="82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toilets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93428" y="1100151"/>
            <a:ext cx="115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 stairs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66900" y="2353733"/>
            <a:ext cx="615950" cy="37465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09800" y="3276600"/>
            <a:ext cx="1783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81200" y="5257800"/>
            <a:ext cx="4069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81199" y="6248400"/>
            <a:ext cx="406929" cy="524933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963"/>
            <a:ext cx="4548005" cy="2597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994" y="1269963"/>
            <a:ext cx="4548005" cy="2597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993" y="3913764"/>
            <a:ext cx="4548005" cy="2944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13763"/>
            <a:ext cx="4529592" cy="294423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-237067" y="2544233"/>
            <a:ext cx="1574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914400" y="2544233"/>
            <a:ext cx="1574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075127" y="2544233"/>
            <a:ext cx="1574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226594" y="2544233"/>
            <a:ext cx="1574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5100" y="2159000"/>
            <a:ext cx="4224867" cy="4233"/>
          </a:xfrm>
          <a:prstGeom prst="line">
            <a:avLst/>
          </a:prstGeom>
          <a:ln>
            <a:solidFill>
              <a:srgbClr val="B010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5100" y="2925233"/>
            <a:ext cx="4224867" cy="423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49539" y="2311400"/>
            <a:ext cx="345811" cy="22225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49600" y="2159000"/>
            <a:ext cx="209550" cy="37465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53770" y="2163233"/>
            <a:ext cx="4069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59151" y="216323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59151" y="23854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84576" y="23854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584576" y="2159000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60600" y="275166"/>
            <a:ext cx="209550" cy="37465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77900" y="270933"/>
            <a:ext cx="4069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689350" y="275166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89350" y="497416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14775" y="497416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14775" y="27093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81050" y="729734"/>
            <a:ext cx="82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toilets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61231" y="729734"/>
            <a:ext cx="115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 stairs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502624" y="729734"/>
            <a:ext cx="12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550"/>
            <a:ext cx="6604000" cy="4406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5245380"/>
            <a:ext cx="232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290 Mulberry Street, SHOP Architects (Steve Sanderson)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604000" y="1225550"/>
            <a:ext cx="254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Historic context</a:t>
            </a:r>
          </a:p>
          <a:p>
            <a:endParaRPr lang="en-US" dirty="0"/>
          </a:p>
          <a:p>
            <a:r>
              <a:rPr lang="en-US" dirty="0" smtClean="0"/>
              <a:t>Masonry mandate</a:t>
            </a:r>
          </a:p>
          <a:p>
            <a:endParaRPr lang="en-US" dirty="0" smtClean="0"/>
          </a:p>
          <a:p>
            <a:r>
              <a:rPr lang="en-US" dirty="0" smtClean="0"/>
              <a:t>Real estate pressure for thinness</a:t>
            </a:r>
          </a:p>
          <a:p>
            <a:endParaRPr lang="en-US" dirty="0" smtClean="0"/>
          </a:p>
          <a:p>
            <a:r>
              <a:rPr lang="en-US" dirty="0" smtClean="0"/>
              <a:t>Zoning for corbels</a:t>
            </a:r>
          </a:p>
          <a:p>
            <a:r>
              <a:rPr lang="en-US" dirty="0" smtClean="0"/>
              <a:t>(10.s.f of each 100 </a:t>
            </a:r>
            <a:r>
              <a:rPr lang="en-US" dirty="0" err="1" smtClean="0"/>
              <a:t>s.f</a:t>
            </a:r>
            <a:r>
              <a:rPr lang="en-US" dirty="0" smtClean="0"/>
              <a:t>. may extend beyond the property line)</a:t>
            </a:r>
          </a:p>
          <a:p>
            <a:endParaRPr lang="en-US" dirty="0" smtClean="0"/>
          </a:p>
          <a:p>
            <a:r>
              <a:rPr lang="en-US" dirty="0" smtClean="0"/>
              <a:t>…provokes a 10 inch ripple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7629"/>
          <a:stretch>
            <a:fillRect/>
          </a:stretch>
        </p:blipFill>
        <p:spPr>
          <a:xfrm>
            <a:off x="0" y="1117600"/>
            <a:ext cx="9152002" cy="574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2797" y="124883"/>
            <a:ext cx="209550" cy="37465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213071" y="124883"/>
            <a:ext cx="4069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96708" y="1248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22133" y="1248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6221" y="583684"/>
            <a:ext cx="82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toilets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93428" y="579451"/>
            <a:ext cx="115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 stairs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71800" y="579451"/>
            <a:ext cx="12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elevators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094372" y="1883833"/>
            <a:ext cx="646028" cy="5164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1752600"/>
            <a:ext cx="426203" cy="6477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80456" y="1752600"/>
            <a:ext cx="1291544" cy="30480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80456" y="2120900"/>
            <a:ext cx="1291544" cy="304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71800" y="1778000"/>
            <a:ext cx="426203" cy="6477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332"/>
            <a:ext cx="4572000" cy="2959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31332"/>
            <a:ext cx="4572000" cy="2959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d res ext2.pc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71" y="0"/>
            <a:ext cx="84480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 expansion.pc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545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d res model iso.pc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33538" y="903288"/>
            <a:ext cx="48863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066800"/>
            <a:ext cx="63500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9387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0450" y="1927225"/>
            <a:ext cx="209550" cy="374650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213071" y="645583"/>
            <a:ext cx="4069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97807" y="343323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97807" y="36554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23232" y="3655483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23232" y="3429000"/>
            <a:ext cx="196850" cy="14816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6221" y="1104384"/>
            <a:ext cx="82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toilets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11081" y="2381793"/>
            <a:ext cx="115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 stairs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11081" y="3887801"/>
            <a:ext cx="12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elevators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10771" y="872066"/>
            <a:ext cx="406929" cy="374650"/>
          </a:xfrm>
          <a:prstGeom prst="rect">
            <a:avLst/>
          </a:prstGeom>
          <a:solidFill>
            <a:srgbClr val="008000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11375" y="1524000"/>
            <a:ext cx="174625" cy="26881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10771" y="1447800"/>
            <a:ext cx="318029" cy="479425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6000" y="1447799"/>
            <a:ext cx="406400" cy="479425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04975" y="166159"/>
            <a:ext cx="406400" cy="240242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76875" y="4887383"/>
            <a:ext cx="174625" cy="268817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76271" y="4811183"/>
            <a:ext cx="318029" cy="479425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651500" y="4811182"/>
            <a:ext cx="406400" cy="479425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35300" y="1447800"/>
            <a:ext cx="190500" cy="479425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24600" y="4800600"/>
            <a:ext cx="190500" cy="479425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72000" y="3581400"/>
            <a:ext cx="838200" cy="250825"/>
          </a:xfrm>
          <a:prstGeom prst="rect">
            <a:avLst/>
          </a:prstGeom>
          <a:gradFill>
            <a:gsLst>
              <a:gs pos="0">
                <a:schemeClr val="accent1">
                  <a:shade val="60000"/>
                  <a:satMod val="130000"/>
                  <a:alpha val="36000"/>
                </a:schemeClr>
              </a:gs>
              <a:gs pos="6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302</TotalTime>
  <Words>230</Words>
  <Application>Microsoft Macintosh PowerPoint</Application>
  <PresentationFormat>On-screen Show (4:3)</PresentationFormat>
  <Paragraphs>49</Paragraphs>
  <Slides>33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Twilight</vt:lpstr>
      <vt:lpstr>Great Cores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Cores</dc:title>
  <dc:creator>Michael O'Brien</dc:creator>
  <cp:lastModifiedBy>Michael O'Brien</cp:lastModifiedBy>
  <cp:revision>6</cp:revision>
  <dcterms:created xsi:type="dcterms:W3CDTF">2012-05-08T16:08:48Z</dcterms:created>
  <dcterms:modified xsi:type="dcterms:W3CDTF">2012-05-08T19:30:31Z</dcterms:modified>
</cp:coreProperties>
</file>